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9" r:id="rId3"/>
    <p:sldId id="260" r:id="rId4"/>
    <p:sldId id="261" r:id="rId5"/>
    <p:sldId id="262" r:id="rId6"/>
    <p:sldId id="263" r:id="rId7"/>
    <p:sldId id="264" r:id="rId8"/>
    <p:sldId id="265" r:id="rId9"/>
    <p:sldId id="266" r:id="rId10"/>
    <p:sldId id="267" r:id="rId11"/>
    <p:sldId id="268"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54" autoAdjust="0"/>
  </p:normalViewPr>
  <p:slideViewPr>
    <p:cSldViewPr>
      <p:cViewPr varScale="1">
        <p:scale>
          <a:sx n="66" d="100"/>
          <a:sy n="66" d="100"/>
        </p:scale>
        <p:origin x="-142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D3ED0BE0-FBAD-441B-840F-268B20087FEF}" type="datetimeFigureOut">
              <a:rPr lang="ru-RU" smtClean="0"/>
              <a:t>05.04.2019</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6A9DB50-8E2D-4B18-8D6C-D6EB21699F98}"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3ED0BE0-FBAD-441B-840F-268B20087FEF}" type="datetimeFigureOut">
              <a:rPr lang="ru-RU" smtClean="0"/>
              <a:t>05.04.2019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A9DB50-8E2D-4B18-8D6C-D6EB21699F9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3ED0BE0-FBAD-441B-840F-268B20087FEF}" type="datetimeFigureOut">
              <a:rPr lang="ru-RU" smtClean="0"/>
              <a:t>05.04.2019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A9DB50-8E2D-4B18-8D6C-D6EB21699F9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3ED0BE0-FBAD-441B-840F-268B20087FEF}" type="datetimeFigureOut">
              <a:rPr lang="ru-RU" smtClean="0"/>
              <a:t>05.04.2019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A9DB50-8E2D-4B18-8D6C-D6EB21699F98}"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D3ED0BE0-FBAD-441B-840F-268B20087FEF}" type="datetimeFigureOut">
              <a:rPr lang="ru-RU" smtClean="0"/>
              <a:t>05.04.2019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6A9DB50-8E2D-4B18-8D6C-D6EB21699F98}"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3ED0BE0-FBAD-441B-840F-268B20087FEF}" type="datetimeFigureOut">
              <a:rPr lang="ru-RU" smtClean="0"/>
              <a:t>05.04.2019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6A9DB50-8E2D-4B18-8D6C-D6EB21699F98}"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D3ED0BE0-FBAD-441B-840F-268B20087FEF}" type="datetimeFigureOut">
              <a:rPr lang="ru-RU" smtClean="0"/>
              <a:t>05.04.2019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6A9DB50-8E2D-4B18-8D6C-D6EB21699F98}"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D3ED0BE0-FBAD-441B-840F-268B20087FEF}" type="datetimeFigureOut">
              <a:rPr lang="ru-RU" smtClean="0"/>
              <a:t>05.04.2019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6A9DB50-8E2D-4B18-8D6C-D6EB21699F98}"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3ED0BE0-FBAD-441B-840F-268B20087FEF}" type="datetimeFigureOut">
              <a:rPr lang="ru-RU" smtClean="0"/>
              <a:t>05.04.2019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6A9DB50-8E2D-4B18-8D6C-D6EB21699F9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3ED0BE0-FBAD-441B-840F-268B20087FEF}" type="datetimeFigureOut">
              <a:rPr lang="ru-RU" smtClean="0"/>
              <a:t>05.04.2019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6A9DB50-8E2D-4B18-8D6C-D6EB21699F98}"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D3ED0BE0-FBAD-441B-840F-268B20087FEF}" type="datetimeFigureOut">
              <a:rPr lang="ru-RU" smtClean="0"/>
              <a:t>05.04.2019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56A9DB50-8E2D-4B18-8D6C-D6EB21699F98}" type="slidenum">
              <a:rPr lang="ru-RU" smtClean="0"/>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3ED0BE0-FBAD-441B-840F-268B20087FEF}" type="datetimeFigureOut">
              <a:rPr lang="ru-RU" smtClean="0"/>
              <a:t>05.04.2019</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6A9DB50-8E2D-4B18-8D6C-D6EB21699F98}" type="slidenum">
              <a:rPr lang="ru-RU" smtClean="0"/>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ru.wikipedia.org/wiki/%D0%A2%D0%B0%D1%82%D0%B0%D1%80%D1%81%D1%82%D0%B0%D0%BD" TargetMode="External"/><Relationship Id="rId13" Type="http://schemas.openxmlformats.org/officeDocument/2006/relationships/hyperlink" Target="http://www.travellers.ru/city-moskva" TargetMode="External"/><Relationship Id="rId3" Type="http://schemas.openxmlformats.org/officeDocument/2006/relationships/hyperlink" Target="http://ru.wikipedia.org/wiki/%D0%92%D0%B5%D0%BB%D0%B8%D0%BA%D0%B0%D1%8F_%D0%9E%D1%82%D0%B5%D1%87%D0%B5%D1%81%D1%82%D0%B2%D0%B5%D0%BD%D0%BD%D0%B0%D1%8F_%D0%B2%D0%BE%D0%B9%D0%BD%D0%B0" TargetMode="External"/><Relationship Id="rId7" Type="http://schemas.openxmlformats.org/officeDocument/2006/relationships/hyperlink" Target="http://ru.wikipedia.org/wiki/%D0%90%D0%B3%D1%80%D1%8B%D0%B7%D1%81%D0%BA%D0%B8%D0%B9_%D1%80%D0%B0%D0%B9%D0%BE%D0%BD_%D0%A2%D0%B0%D1%82%D0%B0%D1%80%D1%81%D1%82%D0%B0%D0%BD%D0%B0" TargetMode="External"/><Relationship Id="rId12" Type="http://schemas.openxmlformats.org/officeDocument/2006/relationships/hyperlink" Target="http://www.travellers.ru/city-nizhnekamsk" TargetMode="External"/><Relationship Id="rId17" Type="http://schemas.openxmlformats.org/officeDocument/2006/relationships/hyperlink" Target="http://ru.wikipedia.org/wiki/2010" TargetMode="External"/><Relationship Id="rId2" Type="http://schemas.openxmlformats.org/officeDocument/2006/relationships/image" Target="../media/image16.jpeg"/><Relationship Id="rId16" Type="http://schemas.openxmlformats.org/officeDocument/2006/relationships/hyperlink" Target="http://ru.wikipedia.org/wiki/%D0%9D%D0%B8%D0%B6%D0%BD%D0%B5%D0%BA%D0%B0%D0%BC%D1%81%D0%BA" TargetMode="External"/><Relationship Id="rId1" Type="http://schemas.openxmlformats.org/officeDocument/2006/relationships/slideLayout" Target="../slideLayouts/slideLayout4.xml"/><Relationship Id="rId6" Type="http://schemas.openxmlformats.org/officeDocument/2006/relationships/hyperlink" Target="http://ru.wikipedia.org/wiki/1924" TargetMode="External"/><Relationship Id="rId11" Type="http://schemas.openxmlformats.org/officeDocument/2006/relationships/hyperlink" Target="http://ru.wikipedia.org/wiki/1941_%D0%B3%D0%BE%D0%B4" TargetMode="External"/><Relationship Id="rId5" Type="http://schemas.openxmlformats.org/officeDocument/2006/relationships/hyperlink" Target="http://ru.wikipedia.org/wiki/11_%D1%8F%D0%BD%D0%B2%D0%B0%D1%80%D1%8F" TargetMode="External"/><Relationship Id="rId15" Type="http://schemas.openxmlformats.org/officeDocument/2006/relationships/hyperlink" Target="http://ru.wikipedia.org/wiki/2009_%D0%B3%D0%BE%D0%B4" TargetMode="External"/><Relationship Id="rId10" Type="http://schemas.openxmlformats.org/officeDocument/2006/relationships/hyperlink" Target="http://ru.wikipedia.org/w/index.php?title=%D0%9A%D1%80%D0%B0%D1%81%D0%BD%D0%BE%D0%B1%D0%BE%D1%80%D1%81%D0%BA%D0%B8%D0%B9_%D1%80%D0%B0%D0%B9%D0%BE%D0%BD_%D0%A2%D0%B0%D1%82%D0%B0%D1%80%D1%81%D1%82%D0%B0%D0%BD%D0%B0&amp;action=edit&amp;redlink=1" TargetMode="External"/><Relationship Id="rId4" Type="http://schemas.openxmlformats.org/officeDocument/2006/relationships/hyperlink" Target="http://ru.wikipedia.org/wiki/%D0%9F%D0%BE%D0%BB%D0%BD%D1%8B%D0%B9_%D0%BA%D0%B0%D0%B2%D0%B0%D0%BB%D0%B5%D1%80_%D0%BE%D1%80%D0%B4%D0%B5%D0%BD%D0%B0_%D0%A1%D0%BB%D0%B0%D0%B2%D1%8B" TargetMode="External"/><Relationship Id="rId9" Type="http://schemas.openxmlformats.org/officeDocument/2006/relationships/hyperlink" Target="http://ru.wikipedia.org/wiki/1939" TargetMode="External"/><Relationship Id="rId14" Type="http://schemas.openxmlformats.org/officeDocument/2006/relationships/hyperlink" Target="http://ru.wikipedia.org/wiki/22_%D0%B8%D1%8E%D0%BB%D1%8F"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8.png"/><Relationship Id="rId7" Type="http://schemas.openxmlformats.org/officeDocument/2006/relationships/image" Target="../media/image7.png"/><Relationship Id="rId2" Type="http://schemas.openxmlformats.org/officeDocument/2006/relationships/image" Target="../media/image17.jpe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19.jpeg"/><Relationship Id="rId9" Type="http://schemas.openxmlformats.org/officeDocument/2006/relationships/image" Target="../media/image22.jpeg"/></Relationships>
</file>

<file path=ppt/slides/_rels/slide2.xml.rels><?xml version="1.0" encoding="UTF-8" standalone="yes"?>
<Relationships xmlns="http://schemas.openxmlformats.org/package/2006/relationships"><Relationship Id="rId8" Type="http://schemas.openxmlformats.org/officeDocument/2006/relationships/hyperlink" Target="http://ru.wikipedia.org/wiki/1939_%D0%B3%D0%BE%D0%B4" TargetMode="External"/><Relationship Id="rId13" Type="http://schemas.openxmlformats.org/officeDocument/2006/relationships/hyperlink" Target="http://ru.wikipedia.org/wiki/%D0%93%D0%B5%D1%80%D0%BE%D0%B9_%D0%A1%D0%BE%D0%B2%D0%B5%D1%82%D1%81%D0%BA%D0%BE%D0%B3%D0%BE_%D0%A1%D0%BE%D1%8E%D0%B7%D0%B0" TargetMode="External"/><Relationship Id="rId18" Type="http://schemas.openxmlformats.org/officeDocument/2006/relationships/hyperlink" Target="http://ru.wikipedia.org/wiki/3_%D1%81%D0%B5%D0%BD%D1%82%D1%8F%D0%B1%D1%80%D1%8F" TargetMode="External"/><Relationship Id="rId3" Type="http://schemas.openxmlformats.org/officeDocument/2006/relationships/hyperlink" Target="http://ru.wikipedia.org/wiki/20_%D0%B4%D0%B5%D0%BA%D0%B0%D0%B1%D1%80%D1%8F" TargetMode="External"/><Relationship Id="rId7" Type="http://schemas.openxmlformats.org/officeDocument/2006/relationships/hyperlink" Target="http://ru.wikipedia.org/wiki/%D0%92%D0%BE%D0%B5%D0%BD%D0%BD%D0%BE-%D0%9C%D0%BE%D1%80%D1%81%D0%BA%D0%BE%D0%B9_%D0%A4%D0%BB%D0%BE%D1%82" TargetMode="External"/><Relationship Id="rId12" Type="http://schemas.openxmlformats.org/officeDocument/2006/relationships/hyperlink" Target="http://ru.wikipedia.org/wiki/1944_%D0%B3%D0%BE%D0%B4" TargetMode="External"/><Relationship Id="rId17" Type="http://schemas.openxmlformats.org/officeDocument/2006/relationships/hyperlink" Target="http://ru.wikipedia.org/wiki/%D0%A1%D0%B5%D0%B2%D0%B0%D1%81%D1%82%D0%BE%D0%BF%D0%BE%D0%BB%D1%8C" TargetMode="External"/><Relationship Id="rId2" Type="http://schemas.openxmlformats.org/officeDocument/2006/relationships/image" Target="../media/image3.jpeg"/><Relationship Id="rId16" Type="http://schemas.openxmlformats.org/officeDocument/2006/relationships/hyperlink" Target="http://ru.wikipedia.org/wiki/%D0%9A%D0%BE%D0%BC%D0%BC%D1%83%D0%BD%D0%B8%D1%81%D1%82%D0%B8%D1%87%D0%B5%D1%81%D0%BA%D0%B0%D1%8F_%D0%9F%D0%B0%D1%80%D1%82%D0%B8%D1%8F_%D0%A1%D0%BE%D0%B2%D0%B5%D1%82%D1%81%D0%BA%D0%BE%D0%B3%D0%BE_%D0%A1%D0%BE%D1%8E%D0%B7%D0%B0" TargetMode="External"/><Relationship Id="rId1" Type="http://schemas.openxmlformats.org/officeDocument/2006/relationships/slideLayout" Target="../slideLayouts/slideLayout4.xml"/><Relationship Id="rId6" Type="http://schemas.openxmlformats.org/officeDocument/2006/relationships/hyperlink" Target="http://ru.wikipedia.org/wiki/%D0%9A%D0%B0%D0%B7%D0%B0%D0%BD%D1%8C" TargetMode="External"/><Relationship Id="rId11" Type="http://schemas.openxmlformats.org/officeDocument/2006/relationships/hyperlink" Target="http://ru.wikipedia.org/wiki/22_%D1%8F%D0%BD%D0%B2%D0%B0%D1%80%D1%8F" TargetMode="External"/><Relationship Id="rId5" Type="http://schemas.openxmlformats.org/officeDocument/2006/relationships/hyperlink" Target="http://ru.wikipedia.org/wiki/%D0%90%D0%B3%D1%80%D1%8B%D0%B7" TargetMode="External"/><Relationship Id="rId15" Type="http://schemas.openxmlformats.org/officeDocument/2006/relationships/hyperlink" Target="http://ru.wikipedia.org/wiki/%D0%9C%D0%B5%D0%B4%D0%B0%D0%BB%D1%8C_%C2%AB%D0%97%D0%BE%D0%BB%D0%BE%D1%82%D0%B0%D1%8F_%D0%97%D0%B2%D0%B5%D0%B7%D0%B4%D0%B0%C2%BB_(%D0%A1%D0%A1%D0%A1%D0%A0)" TargetMode="External"/><Relationship Id="rId10" Type="http://schemas.openxmlformats.org/officeDocument/2006/relationships/hyperlink" Target="http://ru.wikipedia.org/wiki/%D0%92%D0%B5%D1%80%D1%85%D0%BE%D0%B2%D0%BD%D1%8B%D0%B9_%D0%A1%D0%BE%D0%B2%D0%B5%D1%82_%D0%A1%D0%A1%D0%A1%D0%A0" TargetMode="External"/><Relationship Id="rId19" Type="http://schemas.openxmlformats.org/officeDocument/2006/relationships/hyperlink" Target="http://ru.wikipedia.org/wiki/2000_%D0%B3%D0%BE%D0%B4" TargetMode="External"/><Relationship Id="rId4" Type="http://schemas.openxmlformats.org/officeDocument/2006/relationships/hyperlink" Target="http://ru.wikipedia.org/wiki/1918_%D0%B3%D0%BE%D0%B4" TargetMode="External"/><Relationship Id="rId9" Type="http://schemas.openxmlformats.org/officeDocument/2006/relationships/hyperlink" Target="http://ru.wikipedia.org/wiki/1942_%D0%B3%D0%BE%D0%B4" TargetMode="External"/><Relationship Id="rId14" Type="http://schemas.openxmlformats.org/officeDocument/2006/relationships/hyperlink" Target="http://ru.wikipedia.org/wiki/%D0%9E%D1%80%D0%B4%D0%B5%D0%BD_%D0%9B%D0%B5%D0%BD%D0%B8%D0%BD%D0%B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30" name="Picture 6" descr="http://900igr.net/datas/istorija/Geroi-Sovetskogo-Sojuza/0001-001-9dekabrja-Den-Geroev-Otechestva.jpg"/>
          <p:cNvPicPr>
            <a:picLocks noChangeAspect="1" noChangeArrowheads="1"/>
          </p:cNvPicPr>
          <p:nvPr/>
        </p:nvPicPr>
        <p:blipFill>
          <a:blip r:embed="rId2"/>
          <a:srcRect/>
          <a:stretch>
            <a:fillRect/>
          </a:stretch>
        </p:blipFill>
        <p:spPr bwMode="auto">
          <a:xfrm>
            <a:off x="0" y="-1"/>
            <a:ext cx="9144000" cy="6858001"/>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285884"/>
          </a:xfrm>
        </p:spPr>
        <p:txBody>
          <a:bodyPr>
            <a:normAutofit fontScale="90000"/>
          </a:bodyPr>
          <a:lstStyle/>
          <a:p>
            <a:pPr algn="ctr"/>
            <a:r>
              <a:rPr lang="ru-RU" dirty="0" err="1" smtClean="0"/>
              <a:t>Гайнуллин</a:t>
            </a:r>
            <a:r>
              <a:rPr lang="ru-RU" dirty="0" smtClean="0"/>
              <a:t> </a:t>
            </a:r>
            <a:r>
              <a:rPr lang="ru-RU" dirty="0" err="1" smtClean="0"/>
              <a:t>Рифкат</a:t>
            </a:r>
            <a:r>
              <a:rPr lang="ru-RU" dirty="0" smtClean="0"/>
              <a:t> </a:t>
            </a:r>
            <a:r>
              <a:rPr lang="ru-RU" dirty="0" err="1" smtClean="0"/>
              <a:t>Хайруллович</a:t>
            </a:r>
            <a:r>
              <a:rPr lang="ru-RU" dirty="0" smtClean="0"/>
              <a:t/>
            </a:r>
            <a:br>
              <a:rPr lang="ru-RU" dirty="0" smtClean="0"/>
            </a:br>
            <a:endParaRPr lang="ru-RU" dirty="0"/>
          </a:p>
        </p:txBody>
      </p:sp>
      <p:pic>
        <p:nvPicPr>
          <p:cNvPr id="5" name="Содержимое 4" descr="1308828390_gainyllin.jpg"/>
          <p:cNvPicPr>
            <a:picLocks noGrp="1" noChangeAspect="1"/>
          </p:cNvPicPr>
          <p:nvPr>
            <p:ph sz="half" idx="1"/>
          </p:nvPr>
        </p:nvPicPr>
        <p:blipFill>
          <a:blip r:embed="rId2"/>
          <a:stretch>
            <a:fillRect/>
          </a:stretch>
        </p:blipFill>
        <p:spPr>
          <a:xfrm>
            <a:off x="857224" y="1500174"/>
            <a:ext cx="3143271" cy="4788944"/>
          </a:xfrm>
        </p:spPr>
      </p:pic>
      <p:sp>
        <p:nvSpPr>
          <p:cNvPr id="4" name="Содержимое 3"/>
          <p:cNvSpPr>
            <a:spLocks noGrp="1"/>
          </p:cNvSpPr>
          <p:nvPr>
            <p:ph sz="half" idx="2"/>
          </p:nvPr>
        </p:nvSpPr>
        <p:spPr>
          <a:xfrm>
            <a:off x="4648200" y="1714488"/>
            <a:ext cx="4038600" cy="4500594"/>
          </a:xfrm>
        </p:spPr>
        <p:txBody>
          <a:bodyPr>
            <a:normAutofit fontScale="92500"/>
          </a:bodyPr>
          <a:lstStyle/>
          <a:p>
            <a:r>
              <a:rPr lang="ru-RU" sz="1400" b="1" dirty="0" err="1" smtClean="0">
                <a:latin typeface="Times New Roman" pitchFamily="18" charset="0"/>
                <a:cs typeface="Times New Roman" pitchFamily="18" charset="0"/>
              </a:rPr>
              <a:t>Рифка́т</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Хайру́ллович</a:t>
            </a:r>
            <a:r>
              <a:rPr lang="ru-RU" sz="1400" b="1" dirty="0" smtClean="0">
                <a:latin typeface="Times New Roman" pitchFamily="18" charset="0"/>
                <a:cs typeface="Times New Roman" pitchFamily="18" charset="0"/>
              </a:rPr>
              <a:t> </a:t>
            </a:r>
            <a:r>
              <a:rPr lang="ru-RU" sz="1400" b="1" dirty="0" err="1" smtClean="0">
                <a:latin typeface="Times New Roman" pitchFamily="18" charset="0"/>
                <a:cs typeface="Times New Roman" pitchFamily="18" charset="0"/>
              </a:rPr>
              <a:t>Гайну́ллин</a:t>
            </a:r>
            <a:r>
              <a:rPr lang="ru-RU" sz="1400" dirty="0" smtClean="0">
                <a:latin typeface="Times New Roman" pitchFamily="18" charset="0"/>
                <a:cs typeface="Times New Roman" pitchFamily="18" charset="0"/>
              </a:rPr>
              <a:t> — участник </a:t>
            </a:r>
            <a:r>
              <a:rPr lang="ru-RU" sz="1400" dirty="0" smtClean="0">
                <a:latin typeface="Times New Roman" pitchFamily="18" charset="0"/>
                <a:cs typeface="Times New Roman" pitchFamily="18" charset="0"/>
                <a:hlinkClick r:id="rId3" tooltip="Великая Отечественная война"/>
              </a:rPr>
              <a:t>Великой Отечественной войны</a:t>
            </a:r>
            <a:r>
              <a:rPr lang="ru-RU" sz="14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hlinkClick r:id="rId4" tooltip="Полный кавалер ордена Славы"/>
              </a:rPr>
              <a:t>полный кавалер ордена Славы</a:t>
            </a:r>
            <a:r>
              <a:rPr lang="ru-RU" sz="1400" dirty="0" smtClean="0">
                <a:latin typeface="Times New Roman" pitchFamily="18" charset="0"/>
                <a:cs typeface="Times New Roman" pitchFamily="18" charset="0"/>
              </a:rPr>
              <a:t>.</a:t>
            </a:r>
          </a:p>
          <a:p>
            <a:r>
              <a:rPr lang="ru-RU" sz="1400" dirty="0" smtClean="0">
                <a:latin typeface="Times New Roman" pitchFamily="18" charset="0"/>
                <a:cs typeface="Times New Roman" pitchFamily="18" charset="0"/>
              </a:rPr>
              <a:t>Родился </a:t>
            </a:r>
            <a:r>
              <a:rPr lang="ru-RU" sz="1400" dirty="0" smtClean="0">
                <a:latin typeface="Times New Roman" pitchFamily="18" charset="0"/>
                <a:cs typeface="Times New Roman" pitchFamily="18" charset="0"/>
                <a:hlinkClick r:id="rId5" tooltip="11 января"/>
              </a:rPr>
              <a:t>11 января</a:t>
            </a:r>
            <a:r>
              <a:rPr lang="ru-RU" sz="14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hlinkClick r:id="rId6" tooltip="1924"/>
              </a:rPr>
              <a:t>1924</a:t>
            </a:r>
            <a:r>
              <a:rPr lang="ru-RU" sz="1400" dirty="0" smtClean="0">
                <a:latin typeface="Times New Roman" pitchFamily="18" charset="0"/>
                <a:cs typeface="Times New Roman" pitchFamily="18" charset="0"/>
              </a:rPr>
              <a:t> года в деревне </a:t>
            </a:r>
            <a:r>
              <a:rPr lang="ru-RU" sz="1400" dirty="0" err="1" smtClean="0">
                <a:latin typeface="Times New Roman" pitchFamily="18" charset="0"/>
                <a:cs typeface="Times New Roman" pitchFamily="18" charset="0"/>
              </a:rPr>
              <a:t>Варзи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hlinkClick r:id="rId7" tooltip="Агрызский район Татарстана"/>
              </a:rPr>
              <a:t>Агрызского</a:t>
            </a:r>
            <a:r>
              <a:rPr lang="ru-RU" sz="1400" dirty="0" smtClean="0">
                <a:latin typeface="Times New Roman" pitchFamily="18" charset="0"/>
                <a:cs typeface="Times New Roman" pitchFamily="18" charset="0"/>
                <a:hlinkClick r:id="rId7" tooltip="Агрызский район Татарстана"/>
              </a:rPr>
              <a:t> района</a:t>
            </a:r>
            <a:r>
              <a:rPr lang="ru-RU" sz="1400" dirty="0" smtClean="0">
                <a:latin typeface="Times New Roman" pitchFamily="18" charset="0"/>
                <a:cs typeface="Times New Roman" pitchFamily="18" charset="0"/>
              </a:rPr>
              <a:t> республики </a:t>
            </a:r>
            <a:r>
              <a:rPr lang="ru-RU" sz="1400" dirty="0" smtClean="0">
                <a:latin typeface="Times New Roman" pitchFamily="18" charset="0"/>
                <a:cs typeface="Times New Roman" pitchFamily="18" charset="0"/>
                <a:hlinkClick r:id="rId8" tooltip="Татарстан"/>
              </a:rPr>
              <a:t>Татарстан</a:t>
            </a:r>
            <a:r>
              <a:rPr lang="ru-RU" sz="1400" dirty="0" smtClean="0">
                <a:latin typeface="Times New Roman" pitchFamily="18" charset="0"/>
                <a:cs typeface="Times New Roman" pitchFamily="18" charset="0"/>
              </a:rPr>
              <a:t> в семье сельского учителя.</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В </a:t>
            </a:r>
            <a:r>
              <a:rPr lang="ru-RU" sz="1400" dirty="0" smtClean="0">
                <a:latin typeface="Times New Roman" pitchFamily="18" charset="0"/>
                <a:cs typeface="Times New Roman" pitchFamily="18" charset="0"/>
                <a:hlinkClick r:id="rId9" tooltip="1939"/>
              </a:rPr>
              <a:t>1939</a:t>
            </a:r>
            <a:r>
              <a:rPr lang="ru-RU" sz="1400" dirty="0" smtClean="0">
                <a:latin typeface="Times New Roman" pitchFamily="18" charset="0"/>
                <a:cs typeface="Times New Roman" pitchFamily="18" charset="0"/>
              </a:rPr>
              <a:t> году закончил </a:t>
            </a:r>
            <a:r>
              <a:rPr lang="ru-RU" sz="1400" dirty="0" err="1" smtClean="0">
                <a:latin typeface="Times New Roman" pitchFamily="18" charset="0"/>
                <a:cs typeface="Times New Roman" pitchFamily="18" charset="0"/>
              </a:rPr>
              <a:t>Салаушскую</a:t>
            </a:r>
            <a:r>
              <a:rPr lang="ru-RU" sz="1400" dirty="0" smtClean="0">
                <a:latin typeface="Times New Roman" pitchFamily="18" charset="0"/>
                <a:cs typeface="Times New Roman" pitchFamily="18" charset="0"/>
              </a:rPr>
              <a:t> семилетнюю школу в дер. </a:t>
            </a:r>
            <a:r>
              <a:rPr lang="ru-RU" sz="1400" dirty="0" err="1" smtClean="0">
                <a:latin typeface="Times New Roman" pitchFamily="18" charset="0"/>
                <a:cs typeface="Times New Roman" pitchFamily="18" charset="0"/>
              </a:rPr>
              <a:t>Салауши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hlinkClick r:id="rId10" tooltip="Красноборский район Татарстана (страница отсутствует)"/>
              </a:rPr>
              <a:t>Красноборского</a:t>
            </a:r>
            <a:r>
              <a:rPr lang="ru-RU" sz="1400" dirty="0" smtClean="0">
                <a:latin typeface="Times New Roman" pitchFamily="18" charset="0"/>
                <a:cs typeface="Times New Roman" pitchFamily="18" charset="0"/>
              </a:rPr>
              <a:t> района, в том же году поступил в казанский ветеринарный техникум, 2 курса которого закончил в июне </a:t>
            </a:r>
            <a:r>
              <a:rPr lang="ru-RU" sz="1400" dirty="0" smtClean="0">
                <a:latin typeface="Times New Roman" pitchFamily="18" charset="0"/>
                <a:cs typeface="Times New Roman" pitchFamily="18" charset="0"/>
                <a:hlinkClick r:id="rId11" tooltip="1941 год"/>
              </a:rPr>
              <a:t>1941 года</a:t>
            </a:r>
            <a:r>
              <a:rPr lang="ru-RU" sz="1400" dirty="0" smtClean="0">
                <a:latin typeface="Times New Roman" pitchFamily="18" charset="0"/>
                <a:cs typeface="Times New Roman" pitchFamily="18" charset="0"/>
              </a:rPr>
              <a:t>.</a:t>
            </a:r>
          </a:p>
          <a:p>
            <a:r>
              <a:rPr lang="ru-RU" sz="1400" dirty="0" smtClean="0">
                <a:latin typeface="Times New Roman" pitchFamily="18" charset="0"/>
                <a:cs typeface="Times New Roman" pitchFamily="18" charset="0"/>
              </a:rPr>
              <a:t>Принимал активное участие в общественной жизни республики Татарстан - член Совета организации «Герои Татарстана», члена Совета аксакалов г.</a:t>
            </a:r>
            <a:r>
              <a:rPr lang="ru-RU" sz="1400" dirty="0" smtClean="0">
                <a:latin typeface="Times New Roman" pitchFamily="18" charset="0"/>
                <a:cs typeface="Times New Roman" pitchFamily="18" charset="0"/>
                <a:hlinkClick r:id="rId12" tooltip="Нижнекамск"/>
              </a:rPr>
              <a:t>Нижнекамска</a:t>
            </a:r>
            <a:r>
              <a:rPr lang="ru-RU" sz="1400" dirty="0" smtClean="0">
                <a:latin typeface="Times New Roman" pitchFamily="18" charset="0"/>
                <a:cs typeface="Times New Roman" pitchFamily="18" charset="0"/>
              </a:rPr>
              <a:t>.</a:t>
            </a:r>
          </a:p>
          <a:p>
            <a:r>
              <a:rPr lang="ru-RU" sz="1400" dirty="0" smtClean="0">
                <a:latin typeface="Times New Roman" pitchFamily="18" charset="0"/>
                <a:cs typeface="Times New Roman" pitchFamily="18" charset="0"/>
              </a:rPr>
              <a:t>Участник четырёх юбилейных парадов Победы в </a:t>
            </a:r>
            <a:r>
              <a:rPr lang="ru-RU" sz="1400" dirty="0" smtClean="0">
                <a:latin typeface="Times New Roman" pitchFamily="18" charset="0"/>
                <a:cs typeface="Times New Roman" pitchFamily="18" charset="0"/>
                <a:hlinkClick r:id="rId13" tooltip="Москва"/>
              </a:rPr>
              <a:t>Москве</a:t>
            </a:r>
            <a:r>
              <a:rPr lang="ru-RU" sz="1400" dirty="0" smtClean="0">
                <a:latin typeface="Times New Roman" pitchFamily="18" charset="0"/>
                <a:cs typeface="Times New Roman" pitchFamily="18" charset="0"/>
              </a:rPr>
              <a:t>: в 1985, 1995, 2000 и 2005 годах.</a:t>
            </a:r>
          </a:p>
          <a:p>
            <a:r>
              <a:rPr lang="ru-RU" sz="1400" dirty="0" smtClean="0">
                <a:latin typeface="Times New Roman" pitchFamily="18" charset="0"/>
                <a:cs typeface="Times New Roman" pitchFamily="18" charset="0"/>
              </a:rPr>
              <a:t>Скончался </a:t>
            </a:r>
            <a:r>
              <a:rPr lang="ru-RU" sz="1400" dirty="0" smtClean="0">
                <a:latin typeface="Times New Roman" pitchFamily="18" charset="0"/>
                <a:cs typeface="Times New Roman" pitchFamily="18" charset="0"/>
                <a:hlinkClick r:id="rId14" tooltip="22 июля"/>
              </a:rPr>
              <a:t>22 июля</a:t>
            </a:r>
            <a:r>
              <a:rPr lang="ru-RU" sz="14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hlinkClick r:id="rId15" tooltip="2009 год"/>
              </a:rPr>
              <a:t>2009 года</a:t>
            </a:r>
            <a:r>
              <a:rPr lang="ru-RU" sz="1400" dirty="0" smtClean="0">
                <a:latin typeface="Times New Roman" pitchFamily="18" charset="0"/>
                <a:cs typeface="Times New Roman" pitchFamily="18" charset="0"/>
              </a:rPr>
              <a:t>. Одна из новых улиц г.</a:t>
            </a:r>
            <a:r>
              <a:rPr lang="ru-RU" sz="1400" u="sng" dirty="0" smtClean="0">
                <a:latin typeface="Times New Roman" pitchFamily="18" charset="0"/>
                <a:cs typeface="Times New Roman" pitchFamily="18" charset="0"/>
                <a:hlinkClick r:id="rId16" tooltip="Нижнекамск"/>
              </a:rPr>
              <a:t>Нижнекамска</a:t>
            </a:r>
            <a:r>
              <a:rPr lang="ru-RU" sz="1400" dirty="0" smtClean="0">
                <a:latin typeface="Times New Roman" pitchFamily="18" charset="0"/>
                <a:cs typeface="Times New Roman" pitchFamily="18" charset="0"/>
              </a:rPr>
              <a:t> в </a:t>
            </a:r>
            <a:r>
              <a:rPr lang="ru-RU" sz="1400" dirty="0" smtClean="0">
                <a:latin typeface="Times New Roman" pitchFamily="18" charset="0"/>
                <a:cs typeface="Times New Roman" pitchFamily="18" charset="0"/>
                <a:hlinkClick r:id="rId17" tooltip="2010"/>
              </a:rPr>
              <a:t>2010</a:t>
            </a:r>
            <a:r>
              <a:rPr lang="ru-RU" sz="1400" dirty="0" smtClean="0">
                <a:latin typeface="Times New Roman" pitchFamily="18" charset="0"/>
                <a:cs typeface="Times New Roman" pitchFamily="18" charset="0"/>
              </a:rPr>
              <a:t> году названа в его честь.</a:t>
            </a:r>
          </a:p>
          <a:p>
            <a:r>
              <a:rPr lang="ru-RU" sz="1400" dirty="0" smtClean="0">
                <a:latin typeface="Times New Roman" pitchFamily="18" charset="0"/>
                <a:cs typeface="Times New Roman" pitchFamily="18" charset="0"/>
              </a:rPr>
              <a:t>Почётный гражданин </a:t>
            </a:r>
            <a:r>
              <a:rPr lang="ru-RU" sz="1400" dirty="0" smtClean="0">
                <a:latin typeface="Times New Roman" pitchFamily="18" charset="0"/>
                <a:cs typeface="Times New Roman" pitchFamily="18" charset="0"/>
                <a:hlinkClick r:id="rId16" tooltip="Нижнекамск"/>
              </a:rPr>
              <a:t>Нижнекамска</a:t>
            </a:r>
            <a:r>
              <a:rPr lang="ru-RU" sz="1400" dirty="0" smtClean="0">
                <a:latin typeface="Times New Roman" pitchFamily="18" charset="0"/>
                <a:cs typeface="Times New Roman" pitchFamily="18" charset="0"/>
              </a:rPr>
              <a:t>.</a:t>
            </a:r>
          </a:p>
          <a:p>
            <a:endParaRPr lang="ru-RU" sz="1400" dirty="0" smtClean="0"/>
          </a:p>
          <a:p>
            <a:endParaRPr lang="ru-RU" sz="1400"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Награды </a:t>
            </a:r>
            <a:r>
              <a:rPr lang="ru-RU" dirty="0" err="1" smtClean="0"/>
              <a:t>Рифката</a:t>
            </a:r>
            <a:r>
              <a:rPr lang="ru-RU" dirty="0" smtClean="0"/>
              <a:t> </a:t>
            </a:r>
            <a:r>
              <a:rPr lang="ru-RU" dirty="0" err="1" smtClean="0"/>
              <a:t>Хайрулловича</a:t>
            </a:r>
            <a:endParaRPr lang="ru-RU" dirty="0"/>
          </a:p>
        </p:txBody>
      </p:sp>
      <p:pic>
        <p:nvPicPr>
          <p:cNvPr id="5" name="Содержимое 4" descr="150px-Order_of_Glory_3rd_class.jpg"/>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1214414" y="2071678"/>
            <a:ext cx="1000132" cy="1986929"/>
          </a:xfrm>
        </p:spPr>
      </p:pic>
      <p:pic>
        <p:nvPicPr>
          <p:cNvPr id="6" name="Содержимое 5" descr="150px-OrderOfGlory1stClass.png"/>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3000364" y="2071678"/>
            <a:ext cx="965453" cy="1988833"/>
          </a:xfrm>
        </p:spPr>
      </p:pic>
      <p:pic>
        <p:nvPicPr>
          <p:cNvPr id="68610" name="Picture 2" descr="Order of Glory.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86314" y="2071678"/>
            <a:ext cx="932897" cy="1928826"/>
          </a:xfrm>
          <a:prstGeom prst="rect">
            <a:avLst/>
          </a:prstGeom>
          <a:noFill/>
        </p:spPr>
      </p:pic>
      <p:pic>
        <p:nvPicPr>
          <p:cNvPr id="68612" name="Picture 4" descr="ZV0053764.jpg"/>
          <p:cNvPicPr>
            <a:picLocks noChangeAspect="1" noChangeArrowheads="1"/>
          </p:cNvPicPr>
          <p:nvPr/>
        </p:nvPicPr>
        <p:blipFill>
          <a:blip r:embed="rId5"/>
          <a:srcRect/>
          <a:stretch>
            <a:fillRect/>
          </a:stretch>
        </p:blipFill>
        <p:spPr bwMode="auto">
          <a:xfrm>
            <a:off x="2143108" y="4643446"/>
            <a:ext cx="1714512" cy="1714512"/>
          </a:xfrm>
          <a:prstGeom prst="rect">
            <a:avLst/>
          </a:prstGeom>
          <a:noFill/>
        </p:spPr>
      </p:pic>
      <p:pic>
        <p:nvPicPr>
          <p:cNvPr id="68614" name="Picture 6" descr="Order of the Red Banner.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143372" y="4357694"/>
            <a:ext cx="1143008" cy="1945793"/>
          </a:xfrm>
          <a:prstGeom prst="rect">
            <a:avLst/>
          </a:prstGeom>
          <a:noFill/>
        </p:spPr>
      </p:pic>
      <p:pic>
        <p:nvPicPr>
          <p:cNvPr id="68616" name="Picture 8" descr="Order of the Patriotic War (1st class).png"/>
          <p:cNvPicPr>
            <a:picLocks noChangeAspect="1" noChangeArrowheads="1"/>
          </p:cNvPicPr>
          <p:nvPr/>
        </p:nvPicPr>
        <p:blipFill>
          <a:blip r:embed="rId7"/>
          <a:srcRect/>
          <a:stretch>
            <a:fillRect/>
          </a:stretch>
        </p:blipFill>
        <p:spPr bwMode="auto">
          <a:xfrm>
            <a:off x="285721" y="4643446"/>
            <a:ext cx="1559879" cy="1643074"/>
          </a:xfrm>
          <a:prstGeom prst="rect">
            <a:avLst/>
          </a:prstGeom>
          <a:noFill/>
        </p:spPr>
      </p:pic>
      <p:pic>
        <p:nvPicPr>
          <p:cNvPr id="68618" name="Picture 10" descr="Medal for Merit in Combat.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286644" y="4500570"/>
            <a:ext cx="1000132" cy="1853579"/>
          </a:xfrm>
          <a:prstGeom prst="rect">
            <a:avLst/>
          </a:prstGeom>
          <a:noFill/>
        </p:spPr>
      </p:pic>
      <p:pic>
        <p:nvPicPr>
          <p:cNvPr id="68620" name="Picture 12" descr="Za pobedu nad germanie.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429388" y="2071678"/>
            <a:ext cx="1087100" cy="2000264"/>
          </a:xfrm>
          <a:prstGeom prst="rect">
            <a:avLst/>
          </a:prstGeom>
          <a:noFill/>
        </p:spPr>
      </p:pic>
      <p:pic>
        <p:nvPicPr>
          <p:cNvPr id="68622" name="Picture 14" descr="File:Hero of the Soviet Union medal.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715008" y="4429132"/>
            <a:ext cx="985079" cy="192882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29642" cy="1224714"/>
          </a:xfrm>
        </p:spPr>
        <p:txBody>
          <a:bodyPr>
            <a:normAutofit fontScale="90000"/>
          </a:bodyPr>
          <a:lstStyle/>
          <a:p>
            <a:pPr algn="ctr"/>
            <a:r>
              <a:rPr lang="ru-RU" dirty="0" err="1" smtClean="0"/>
              <a:t>Абдрахманов</a:t>
            </a:r>
            <a:r>
              <a:rPr lang="ru-RU" dirty="0" smtClean="0"/>
              <a:t> </a:t>
            </a:r>
            <a:r>
              <a:rPr lang="ru-RU" dirty="0" err="1" smtClean="0"/>
              <a:t>Асаф</a:t>
            </a:r>
            <a:r>
              <a:rPr lang="ru-RU" dirty="0" smtClean="0"/>
              <a:t> </a:t>
            </a:r>
            <a:r>
              <a:rPr lang="ru-RU" dirty="0" err="1" smtClean="0"/>
              <a:t>Кутдусович</a:t>
            </a:r>
            <a:r>
              <a:rPr lang="ru-RU" dirty="0" smtClean="0"/>
              <a:t/>
            </a:r>
            <a:br>
              <a:rPr lang="ru-RU" dirty="0" smtClean="0"/>
            </a:br>
            <a:endParaRPr lang="ru-RU" dirty="0"/>
          </a:p>
        </p:txBody>
      </p:sp>
      <p:pic>
        <p:nvPicPr>
          <p:cNvPr id="5" name="Содержимое 4" descr="Asaf_Abdrakhmanov.JPG"/>
          <p:cNvPicPr>
            <a:picLocks noGrp="1" noChangeAspect="1"/>
          </p:cNvPicPr>
          <p:nvPr>
            <p:ph sz="half" idx="1"/>
          </p:nvPr>
        </p:nvPicPr>
        <p:blipFill>
          <a:blip r:embed="rId2"/>
          <a:stretch>
            <a:fillRect/>
          </a:stretch>
        </p:blipFill>
        <p:spPr>
          <a:xfrm>
            <a:off x="857224" y="1785926"/>
            <a:ext cx="2857519" cy="4495161"/>
          </a:xfrm>
        </p:spPr>
      </p:pic>
      <p:sp>
        <p:nvSpPr>
          <p:cNvPr id="4" name="Содержимое 3"/>
          <p:cNvSpPr>
            <a:spLocks noGrp="1"/>
          </p:cNvSpPr>
          <p:nvPr>
            <p:ph sz="half" idx="2"/>
          </p:nvPr>
        </p:nvSpPr>
        <p:spPr>
          <a:xfrm>
            <a:off x="4643438" y="1285860"/>
            <a:ext cx="4038600" cy="4786345"/>
          </a:xfrm>
        </p:spPr>
        <p:txBody>
          <a:bodyPr>
            <a:noAutofit/>
          </a:bodyPr>
          <a:lstStyle/>
          <a:p>
            <a:r>
              <a:rPr lang="ru-RU" sz="1400" dirty="0" err="1" smtClean="0">
                <a:latin typeface="Times New Roman" pitchFamily="18" charset="0"/>
                <a:cs typeface="Times New Roman" pitchFamily="18" charset="0"/>
              </a:rPr>
              <a:t>Асаф</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Кутдусович</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Абдрахманов</a:t>
            </a:r>
            <a:r>
              <a:rPr lang="ru-RU" sz="1400" dirty="0" smtClean="0">
                <a:latin typeface="Times New Roman" pitchFamily="18" charset="0"/>
                <a:cs typeface="Times New Roman" pitchFamily="18" charset="0"/>
              </a:rPr>
              <a:t> родился </a:t>
            </a:r>
            <a:r>
              <a:rPr lang="ru-RU" sz="1400" dirty="0" smtClean="0">
                <a:latin typeface="Times New Roman" pitchFamily="18" charset="0"/>
                <a:cs typeface="Times New Roman" pitchFamily="18" charset="0"/>
                <a:hlinkClick r:id="rId3" tooltip="20 декабря"/>
              </a:rPr>
              <a:t>20 декабря</a:t>
            </a:r>
            <a:r>
              <a:rPr lang="ru-RU" sz="14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hlinkClick r:id="rId4" tooltip="1918 год"/>
              </a:rPr>
              <a:t>1918 года</a:t>
            </a:r>
            <a:r>
              <a:rPr lang="ru-RU" sz="1400" dirty="0" smtClean="0">
                <a:latin typeface="Times New Roman" pitchFamily="18" charset="0"/>
                <a:cs typeface="Times New Roman" pitchFamily="18" charset="0"/>
              </a:rPr>
              <a:t> в городе </a:t>
            </a:r>
            <a:r>
              <a:rPr lang="ru-RU" sz="1400" dirty="0" smtClean="0">
                <a:latin typeface="Times New Roman" pitchFamily="18" charset="0"/>
                <a:cs typeface="Times New Roman" pitchFamily="18" charset="0"/>
                <a:hlinkClick r:id="rId5" tooltip="Агрыз"/>
              </a:rPr>
              <a:t>Агрыз</a:t>
            </a:r>
            <a:r>
              <a:rPr lang="ru-RU" sz="1400" dirty="0" smtClean="0">
                <a:latin typeface="Times New Roman" pitchFamily="18" charset="0"/>
                <a:cs typeface="Times New Roman" pitchFamily="18" charset="0"/>
              </a:rPr>
              <a:t> .</a:t>
            </a:r>
          </a:p>
          <a:p>
            <a:r>
              <a:rPr lang="ru-RU" sz="1400" dirty="0" err="1" smtClean="0">
                <a:latin typeface="Times New Roman" pitchFamily="18" charset="0"/>
                <a:cs typeface="Times New Roman" pitchFamily="18" charset="0"/>
              </a:rPr>
              <a:t>Асаф</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Абдрахманов</a:t>
            </a:r>
            <a:r>
              <a:rPr lang="ru-RU" sz="1400" dirty="0" smtClean="0">
                <a:latin typeface="Times New Roman" pitchFamily="18" charset="0"/>
                <a:cs typeface="Times New Roman" pitchFamily="18" charset="0"/>
              </a:rPr>
              <a:t> в детстве жил в селе </a:t>
            </a:r>
            <a:r>
              <a:rPr lang="ru-RU" sz="1400" dirty="0" err="1" smtClean="0">
                <a:latin typeface="Times New Roman" pitchFamily="18" charset="0"/>
                <a:cs typeface="Times New Roman" pitchFamily="18" charset="0"/>
              </a:rPr>
              <a:t>Иж-Бобья</a:t>
            </a:r>
            <a:r>
              <a:rPr lang="ru-RU" sz="1400" dirty="0" smtClean="0">
                <a:latin typeface="Times New Roman" pitchFamily="18" charset="0"/>
                <a:cs typeface="Times New Roman" pitchFamily="18" charset="0"/>
              </a:rPr>
              <a:t>, там окончил неполную среднюю школу.</a:t>
            </a:r>
          </a:p>
          <a:p>
            <a:r>
              <a:rPr lang="ru-RU" sz="1400" dirty="0" smtClean="0">
                <a:latin typeface="Times New Roman" pitchFamily="18" charset="0"/>
                <a:cs typeface="Times New Roman" pitchFamily="18" charset="0"/>
              </a:rPr>
              <a:t>Окончив авиационный техникум в </a:t>
            </a:r>
            <a:r>
              <a:rPr lang="ru-RU" sz="1400" dirty="0" smtClean="0">
                <a:latin typeface="Times New Roman" pitchFamily="18" charset="0"/>
                <a:cs typeface="Times New Roman" pitchFamily="18" charset="0"/>
                <a:hlinkClick r:id="rId6" tooltip="Казань"/>
              </a:rPr>
              <a:t>Казани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Асаф</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Абдрахманов</a:t>
            </a:r>
            <a:r>
              <a:rPr lang="ru-RU" sz="1400" dirty="0" smtClean="0">
                <a:latin typeface="Times New Roman" pitchFamily="18" charset="0"/>
                <a:cs typeface="Times New Roman" pitchFamily="18" charset="0"/>
              </a:rPr>
              <a:t> работал техником-монтажником на авиационном заводе.</a:t>
            </a:r>
          </a:p>
          <a:p>
            <a:r>
              <a:rPr lang="ru-RU" sz="1400" dirty="0" err="1" smtClean="0">
                <a:latin typeface="Times New Roman" pitchFamily="18" charset="0"/>
                <a:cs typeface="Times New Roman" pitchFamily="18" charset="0"/>
              </a:rPr>
              <a:t>Асаф</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Абдрахманов</a:t>
            </a:r>
            <a:r>
              <a:rPr lang="ru-RU" sz="1400" dirty="0" smtClean="0">
                <a:latin typeface="Times New Roman" pitchFamily="18" charset="0"/>
                <a:cs typeface="Times New Roman" pitchFamily="18" charset="0"/>
              </a:rPr>
              <a:t> служил на </a:t>
            </a:r>
            <a:r>
              <a:rPr lang="ru-RU" sz="1400" dirty="0" smtClean="0">
                <a:latin typeface="Times New Roman" pitchFamily="18" charset="0"/>
                <a:cs typeface="Times New Roman" pitchFamily="18" charset="0"/>
                <a:hlinkClick r:id="rId7" tooltip="Военно-Морской Флот"/>
              </a:rPr>
              <a:t>Военно-Морском Флоте</a:t>
            </a:r>
            <a:r>
              <a:rPr lang="ru-RU" sz="1400" dirty="0" smtClean="0">
                <a:latin typeface="Times New Roman" pitchFamily="18" charset="0"/>
                <a:cs typeface="Times New Roman" pitchFamily="18" charset="0"/>
              </a:rPr>
              <a:t> с </a:t>
            </a:r>
            <a:r>
              <a:rPr lang="ru-RU" sz="1400" dirty="0" smtClean="0">
                <a:latin typeface="Times New Roman" pitchFamily="18" charset="0"/>
                <a:cs typeface="Times New Roman" pitchFamily="18" charset="0"/>
                <a:hlinkClick r:id="rId8" tooltip="1939 год"/>
              </a:rPr>
              <a:t>1939 года</a:t>
            </a:r>
            <a:r>
              <a:rPr lang="ru-RU" sz="1400" dirty="0" smtClean="0">
                <a:latin typeface="Times New Roman" pitchFamily="18" charset="0"/>
                <a:cs typeface="Times New Roman" pitchFamily="18" charset="0"/>
              </a:rPr>
              <a:t>.</a:t>
            </a:r>
          </a:p>
          <a:p>
            <a:r>
              <a:rPr lang="ru-RU" sz="1400" dirty="0" smtClean="0">
                <a:latin typeface="Times New Roman" pitchFamily="18" charset="0"/>
                <a:cs typeface="Times New Roman" pitchFamily="18" charset="0"/>
              </a:rPr>
              <a:t>В </a:t>
            </a:r>
            <a:r>
              <a:rPr lang="ru-RU" sz="1400" dirty="0" smtClean="0">
                <a:latin typeface="Times New Roman" pitchFamily="18" charset="0"/>
                <a:cs typeface="Times New Roman" pitchFamily="18" charset="0"/>
                <a:hlinkClick r:id="rId9" tooltip="1942 год"/>
              </a:rPr>
              <a:t>1942 году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Асаф</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Абдрахманов</a:t>
            </a:r>
            <a:r>
              <a:rPr lang="ru-RU" sz="1400" dirty="0" smtClean="0">
                <a:latin typeface="Times New Roman" pitchFamily="18" charset="0"/>
                <a:cs typeface="Times New Roman" pitchFamily="18" charset="0"/>
              </a:rPr>
              <a:t> окончил Высшее военно-морское училище.</a:t>
            </a:r>
          </a:p>
          <a:p>
            <a:r>
              <a:rPr lang="ru-RU" sz="1400" dirty="0" smtClean="0">
                <a:latin typeface="Times New Roman" pitchFamily="18" charset="0"/>
                <a:cs typeface="Times New Roman" pitchFamily="18" charset="0"/>
              </a:rPr>
              <a:t>Указом Президиума </a:t>
            </a:r>
            <a:r>
              <a:rPr lang="ru-RU" sz="1400" dirty="0" smtClean="0">
                <a:latin typeface="Times New Roman" pitchFamily="18" charset="0"/>
                <a:cs typeface="Times New Roman" pitchFamily="18" charset="0"/>
                <a:hlinkClick r:id="rId10" tooltip="Верховный Совет СССР"/>
              </a:rPr>
              <a:t>Верховного Совета СССР</a:t>
            </a:r>
            <a:r>
              <a:rPr lang="ru-RU" sz="1400" dirty="0" smtClean="0">
                <a:latin typeface="Times New Roman" pitchFamily="18" charset="0"/>
                <a:cs typeface="Times New Roman" pitchFamily="18" charset="0"/>
              </a:rPr>
              <a:t> от </a:t>
            </a:r>
            <a:r>
              <a:rPr lang="ru-RU" sz="1400" dirty="0" smtClean="0">
                <a:latin typeface="Times New Roman" pitchFamily="18" charset="0"/>
                <a:cs typeface="Times New Roman" pitchFamily="18" charset="0"/>
                <a:hlinkClick r:id="rId11" tooltip="22 января"/>
              </a:rPr>
              <a:t>22 января</a:t>
            </a:r>
            <a:r>
              <a:rPr lang="ru-RU" sz="1400"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hlinkClick r:id="rId12" tooltip="1944 год"/>
              </a:rPr>
              <a:t>1944 года</a:t>
            </a:r>
            <a:r>
              <a:rPr lang="ru-RU" sz="1400" dirty="0" smtClean="0">
                <a:latin typeface="Times New Roman" pitchFamily="18" charset="0"/>
                <a:cs typeface="Times New Roman" pitchFamily="18" charset="0"/>
              </a:rPr>
              <a:t> за мужество и героизм, проявленные в борьбе с немецко-фашистскими захватчиками, старшему лейтенанту </a:t>
            </a:r>
            <a:r>
              <a:rPr lang="ru-RU" sz="1400" dirty="0" err="1" smtClean="0">
                <a:latin typeface="Times New Roman" pitchFamily="18" charset="0"/>
                <a:cs typeface="Times New Roman" pitchFamily="18" charset="0"/>
              </a:rPr>
              <a:t>Асафу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Кутдусовичу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Абдрахманову</a:t>
            </a:r>
            <a:r>
              <a:rPr lang="ru-RU" sz="1400" dirty="0" smtClean="0">
                <a:latin typeface="Times New Roman" pitchFamily="18" charset="0"/>
                <a:cs typeface="Times New Roman" pitchFamily="18" charset="0"/>
              </a:rPr>
              <a:t> присвоено </a:t>
            </a:r>
            <a:r>
              <a:rPr lang="ru-RU" sz="1400" dirty="0" err="1" smtClean="0">
                <a:latin typeface="Times New Roman" pitchFamily="18" charset="0"/>
                <a:cs typeface="Times New Roman" pitchFamily="18" charset="0"/>
              </a:rPr>
              <a:t>звание</a:t>
            </a:r>
            <a:r>
              <a:rPr lang="ru-RU" sz="1400" dirty="0" err="1" smtClean="0">
                <a:latin typeface="Times New Roman" pitchFamily="18" charset="0"/>
                <a:cs typeface="Times New Roman" pitchFamily="18" charset="0"/>
                <a:hlinkClick r:id="rId13" tooltip="Герой Советского Союза"/>
              </a:rPr>
              <a:t>Героя</a:t>
            </a:r>
            <a:r>
              <a:rPr lang="ru-RU" sz="1400" dirty="0" smtClean="0">
                <a:latin typeface="Times New Roman" pitchFamily="18" charset="0"/>
                <a:cs typeface="Times New Roman" pitchFamily="18" charset="0"/>
                <a:hlinkClick r:id="rId13" tooltip="Герой Советского Союза"/>
              </a:rPr>
              <a:t> Советского Союза</a:t>
            </a:r>
            <a:r>
              <a:rPr lang="ru-RU" sz="1400" dirty="0" smtClean="0">
                <a:latin typeface="Times New Roman" pitchFamily="18" charset="0"/>
                <a:cs typeface="Times New Roman" pitchFamily="18" charset="0"/>
              </a:rPr>
              <a:t> с вручением </a:t>
            </a:r>
            <a:r>
              <a:rPr lang="ru-RU" sz="1400" dirty="0" smtClean="0">
                <a:latin typeface="Times New Roman" pitchFamily="18" charset="0"/>
                <a:cs typeface="Times New Roman" pitchFamily="18" charset="0"/>
                <a:hlinkClick r:id="rId14" tooltip="Орден Ленина"/>
              </a:rPr>
              <a:t>ордена Ленина</a:t>
            </a:r>
            <a:r>
              <a:rPr lang="ru-RU" sz="1400" dirty="0" smtClean="0">
                <a:latin typeface="Times New Roman" pitchFamily="18" charset="0"/>
                <a:cs typeface="Times New Roman" pitchFamily="18" charset="0"/>
              </a:rPr>
              <a:t> и </a:t>
            </a:r>
            <a:r>
              <a:rPr lang="ru-RU" sz="1400" u="sng" dirty="0" smtClean="0">
                <a:latin typeface="Times New Roman" pitchFamily="18" charset="0"/>
                <a:cs typeface="Times New Roman" pitchFamily="18" charset="0"/>
                <a:hlinkClick r:id="rId15" tooltip="Медаль «Золотая Звезда» (СССР)"/>
              </a:rPr>
              <a:t>медали «Золотая Звезда»</a:t>
            </a:r>
            <a:r>
              <a:rPr lang="ru-RU" sz="1400" dirty="0" smtClean="0">
                <a:latin typeface="Times New Roman" pitchFamily="18" charset="0"/>
                <a:cs typeface="Times New Roman" pitchFamily="18" charset="0"/>
              </a:rPr>
              <a:t>.</a:t>
            </a:r>
          </a:p>
          <a:p>
            <a:r>
              <a:rPr lang="ru-RU" sz="1400" dirty="0" smtClean="0">
                <a:latin typeface="Times New Roman" pitchFamily="18" charset="0"/>
                <a:cs typeface="Times New Roman" pitchFamily="18" charset="0"/>
              </a:rPr>
              <a:t>В </a:t>
            </a:r>
            <a:r>
              <a:rPr lang="ru-RU" sz="1400" dirty="0" smtClean="0">
                <a:latin typeface="Times New Roman" pitchFamily="18" charset="0"/>
                <a:cs typeface="Times New Roman" pitchFamily="18" charset="0"/>
                <a:hlinkClick r:id="rId16" tooltip="Коммунистическая Партия Советского Союза"/>
              </a:rPr>
              <a:t>КПСС</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Асаф</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Кутдусович</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Абдрахманов</a:t>
            </a:r>
            <a:r>
              <a:rPr lang="ru-RU" sz="1400" dirty="0" smtClean="0">
                <a:latin typeface="Times New Roman" pitchFamily="18" charset="0"/>
                <a:cs typeface="Times New Roman" pitchFamily="18" charset="0"/>
              </a:rPr>
              <a:t> вступил в </a:t>
            </a:r>
            <a:r>
              <a:rPr lang="ru-RU" sz="1400" dirty="0" smtClean="0">
                <a:latin typeface="Times New Roman" pitchFamily="18" charset="0"/>
                <a:cs typeface="Times New Roman" pitchFamily="18" charset="0"/>
                <a:hlinkClick r:id="rId12" tooltip="1944 год"/>
              </a:rPr>
              <a:t>1944 году</a:t>
            </a:r>
            <a:r>
              <a:rPr lang="ru-RU" sz="1400" dirty="0" smtClean="0">
                <a:latin typeface="Times New Roman" pitchFamily="18" charset="0"/>
                <a:cs typeface="Times New Roman" pitchFamily="18" charset="0"/>
              </a:rPr>
              <a:t>.</a:t>
            </a:r>
          </a:p>
          <a:p>
            <a:r>
              <a:rPr lang="ru-RU" sz="1400" dirty="0" smtClean="0">
                <a:latin typeface="Times New Roman" pitchFamily="18" charset="0"/>
                <a:cs typeface="Times New Roman" pitchFamily="18" charset="0"/>
              </a:rPr>
              <a:t>После ухода в отставку </a:t>
            </a:r>
            <a:r>
              <a:rPr lang="ru-RU" sz="1400" dirty="0" err="1" smtClean="0">
                <a:latin typeface="Times New Roman" pitchFamily="18" charset="0"/>
                <a:cs typeface="Times New Roman" pitchFamily="18" charset="0"/>
              </a:rPr>
              <a:t>Асаф</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Абдрахманов</a:t>
            </a:r>
            <a:r>
              <a:rPr lang="ru-RU" sz="1400" dirty="0" smtClean="0">
                <a:latin typeface="Times New Roman" pitchFamily="18" charset="0"/>
                <a:cs typeface="Times New Roman" pitchFamily="18" charset="0"/>
              </a:rPr>
              <a:t> жил в </a:t>
            </a:r>
            <a:r>
              <a:rPr lang="ru-RU" sz="1400" dirty="0" smtClean="0">
                <a:latin typeface="Times New Roman" pitchFamily="18" charset="0"/>
                <a:cs typeface="Times New Roman" pitchFamily="18" charset="0"/>
                <a:hlinkClick r:id="rId17" tooltip="Севастополь"/>
              </a:rPr>
              <a:t>Севастополе</a:t>
            </a:r>
            <a:r>
              <a:rPr lang="ru-RU" sz="1400" dirty="0" smtClean="0">
                <a:latin typeface="Times New Roman" pitchFamily="18" charset="0"/>
                <a:cs typeface="Times New Roman" pitchFamily="18" charset="0"/>
              </a:rPr>
              <a:t>, где и умер </a:t>
            </a:r>
            <a:r>
              <a:rPr lang="ru-RU" sz="1400" dirty="0" smtClean="0">
                <a:latin typeface="Times New Roman" pitchFamily="18" charset="0"/>
                <a:cs typeface="Times New Roman" pitchFamily="18" charset="0"/>
                <a:hlinkClick r:id="rId18" tooltip="3 сентября"/>
              </a:rPr>
              <a:t>3 сентября</a:t>
            </a:r>
            <a:r>
              <a:rPr lang="ru-RU" sz="1400" dirty="0" smtClean="0">
                <a:latin typeface="Times New Roman" pitchFamily="18" charset="0"/>
                <a:cs typeface="Times New Roman" pitchFamily="18" charset="0"/>
              </a:rPr>
              <a:t> </a:t>
            </a:r>
            <a:r>
              <a:rPr lang="ru-RU" sz="1400" u="sng" dirty="0" smtClean="0">
                <a:latin typeface="Times New Roman" pitchFamily="18" charset="0"/>
                <a:cs typeface="Times New Roman" pitchFamily="18" charset="0"/>
                <a:hlinkClick r:id="rId19" tooltip="2000 год"/>
              </a:rPr>
              <a:t>2000 года</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Награды </a:t>
            </a:r>
            <a:r>
              <a:rPr lang="ru-RU" dirty="0" err="1" smtClean="0"/>
              <a:t>Асафа</a:t>
            </a:r>
            <a:r>
              <a:rPr lang="ru-RU" dirty="0" smtClean="0"/>
              <a:t> </a:t>
            </a:r>
            <a:r>
              <a:rPr lang="ru-RU" dirty="0" err="1" smtClean="0"/>
              <a:t>Кутдусовича</a:t>
            </a:r>
            <a:endParaRPr lang="ru-RU" dirty="0"/>
          </a:p>
        </p:txBody>
      </p:sp>
      <p:pic>
        <p:nvPicPr>
          <p:cNvPr id="5" name="Содержимое 4" descr="0001-001-9dekabrja-Den-Geroev-Otechestva.jpg"/>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928662" y="2000240"/>
            <a:ext cx="1357322" cy="2389652"/>
          </a:xfrm>
        </p:spPr>
      </p:pic>
      <p:pic>
        <p:nvPicPr>
          <p:cNvPr id="6" name="Содержимое 5" descr="150px-Order_of_Lenin_type4.jpg"/>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3746786" y="1884034"/>
            <a:ext cx="1324754" cy="2402222"/>
          </a:xfrm>
        </p:spPr>
      </p:pic>
      <p:pic>
        <p:nvPicPr>
          <p:cNvPr id="52226" name="Picture 2" descr="Order of the Red Banner.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72264" y="1785926"/>
            <a:ext cx="1214446" cy="2501758"/>
          </a:xfrm>
          <a:prstGeom prst="rect">
            <a:avLst/>
          </a:prstGeom>
          <a:noFill/>
        </p:spPr>
      </p:pic>
      <p:pic>
        <p:nvPicPr>
          <p:cNvPr id="52228" name="Picture 4" descr="Order of the Patriotic War (1st class).png"/>
          <p:cNvPicPr>
            <a:picLocks noChangeAspect="1" noChangeArrowheads="1"/>
          </p:cNvPicPr>
          <p:nvPr/>
        </p:nvPicPr>
        <p:blipFill>
          <a:blip r:embed="rId5"/>
          <a:srcRect/>
          <a:stretch>
            <a:fillRect/>
          </a:stretch>
        </p:blipFill>
        <p:spPr bwMode="auto">
          <a:xfrm>
            <a:off x="6215074" y="4406262"/>
            <a:ext cx="1857388" cy="1956450"/>
          </a:xfrm>
          <a:prstGeom prst="rect">
            <a:avLst/>
          </a:prstGeom>
          <a:noFill/>
        </p:spPr>
      </p:pic>
      <p:pic>
        <p:nvPicPr>
          <p:cNvPr id="52230" name="Picture 6" descr="Order Of The Patriotic War (2nd Class).png"/>
          <p:cNvPicPr>
            <a:picLocks noChangeAspect="1" noChangeArrowheads="1"/>
          </p:cNvPicPr>
          <p:nvPr/>
        </p:nvPicPr>
        <p:blipFill>
          <a:blip r:embed="rId6"/>
          <a:srcRect/>
          <a:stretch>
            <a:fillRect/>
          </a:stretch>
        </p:blipFill>
        <p:spPr bwMode="auto">
          <a:xfrm>
            <a:off x="642910" y="4500570"/>
            <a:ext cx="1928826" cy="2083133"/>
          </a:xfrm>
          <a:prstGeom prst="rect">
            <a:avLst/>
          </a:prstGeom>
          <a:noFill/>
        </p:spPr>
      </p:pic>
      <p:pic>
        <p:nvPicPr>
          <p:cNvPr id="52232" name="Picture 8" descr="ZV0053764.jpg"/>
          <p:cNvPicPr>
            <a:picLocks noChangeAspect="1" noChangeArrowheads="1"/>
          </p:cNvPicPr>
          <p:nvPr/>
        </p:nvPicPr>
        <p:blipFill>
          <a:blip r:embed="rId7"/>
          <a:srcRect/>
          <a:stretch>
            <a:fillRect/>
          </a:stretch>
        </p:blipFill>
        <p:spPr bwMode="auto">
          <a:xfrm>
            <a:off x="3500430" y="4643446"/>
            <a:ext cx="1785950" cy="17859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Шабалин Борис Сергеевич</a:t>
            </a:r>
            <a:endParaRPr lang="ru-RU" dirty="0"/>
          </a:p>
        </p:txBody>
      </p:sp>
      <p:pic>
        <p:nvPicPr>
          <p:cNvPr id="5" name="Содержимое 4" descr="300px-Шабалин_Борис_Сергеевич.jpg"/>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1105194" y="1920875"/>
            <a:ext cx="2742611" cy="4433888"/>
          </a:xfrm>
        </p:spPr>
      </p:pic>
      <p:sp>
        <p:nvSpPr>
          <p:cNvPr id="4" name="Содержимое 3"/>
          <p:cNvSpPr>
            <a:spLocks noGrp="1"/>
          </p:cNvSpPr>
          <p:nvPr>
            <p:ph sz="half" idx="2"/>
          </p:nvPr>
        </p:nvSpPr>
        <p:spPr>
          <a:xfrm>
            <a:off x="4786314" y="1928802"/>
            <a:ext cx="3714776" cy="5643601"/>
          </a:xfrm>
        </p:spPr>
        <p:txBody>
          <a:bodyPr>
            <a:noAutofit/>
          </a:bodyPr>
          <a:lstStyle/>
          <a:p>
            <a:r>
              <a:rPr lang="ru-RU" sz="1200" b="1" dirty="0" smtClean="0">
                <a:latin typeface="Times New Roman" pitchFamily="18" charset="0"/>
                <a:cs typeface="Times New Roman" pitchFamily="18" charset="0"/>
              </a:rPr>
              <a:t>Шабалин Борис Сергеевич </a:t>
            </a:r>
            <a:r>
              <a:rPr lang="ru-RU" sz="1200" dirty="0" smtClean="0">
                <a:latin typeface="Times New Roman" pitchFamily="18" charset="0"/>
                <a:cs typeface="Times New Roman" pitchFamily="18" charset="0"/>
              </a:rPr>
              <a:t>родился в селе </a:t>
            </a:r>
            <a:r>
              <a:rPr lang="ru-RU" sz="1200" dirty="0" err="1" smtClean="0">
                <a:latin typeface="Times New Roman" pitchFamily="18" charset="0"/>
                <a:cs typeface="Times New Roman" pitchFamily="18" charset="0"/>
              </a:rPr>
              <a:t>Сарсак-Омга</a:t>
            </a:r>
            <a:r>
              <a:rPr lang="ru-RU" sz="1200" dirty="0" smtClean="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Агрызского</a:t>
            </a:r>
            <a:r>
              <a:rPr lang="ru-RU" sz="1200" dirty="0" smtClean="0">
                <a:latin typeface="Times New Roman" pitchFamily="18" charset="0"/>
                <a:cs typeface="Times New Roman" pitchFamily="18" charset="0"/>
              </a:rPr>
              <a:t> района 2 января 1916 года. В 1920 году семья Шабалиных переехала в Марийскую АССР. В Йошкар-Оле Борис Сергеевич окончил среднюю школу, поступил в Ленинградский политехнический институт. В 1939 году был призван в армию.</a:t>
            </a:r>
          </a:p>
          <a:p>
            <a:r>
              <a:rPr lang="ru-RU" sz="1200" dirty="0" smtClean="0">
                <a:latin typeface="Times New Roman" pitchFamily="18" charset="0"/>
                <a:cs typeface="Times New Roman" pitchFamily="18" charset="0"/>
              </a:rPr>
              <a:t>За боевые заслуги в 1944 году был награжден орденом Красной Звезды. 10 октября 1944 года, находясь в передовом отряде бригады и ведя разведку, первым ворвался в приморский город Паланга, а затем севернее города Шауляя прорвал оборону врага и открыл путь нашим частям к Балтийскому морю. За умелые действия и личный героизм Шабалину Б.С. Указом Президиума Верховного Совета СССР от 24 марта 1945 года присвоено звание Героя Советского Союза. Он награжден орденами Красной Звезды, Ленина, Красного Знамени и медалями.</a:t>
            </a:r>
          </a:p>
          <a:p>
            <a:r>
              <a:rPr lang="ru-RU" sz="1200" dirty="0" smtClean="0">
                <a:latin typeface="Times New Roman" pitchFamily="18" charset="0"/>
                <a:cs typeface="Times New Roman" pitchFamily="18" charset="0"/>
              </a:rPr>
              <a:t>Шабалин Б.С жил и работал в Марийской АССР в городе Йошкар-Оле. Он умер 24 октября 1962 года, похоронен в городе Йошкар-Ола.</a:t>
            </a:r>
          </a:p>
          <a:p>
            <a:endParaRPr lang="ru-RU" sz="1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Награды Бориса Сергеевича</a:t>
            </a:r>
            <a:endParaRPr lang="ru-RU" dirty="0"/>
          </a:p>
        </p:txBody>
      </p:sp>
      <p:pic>
        <p:nvPicPr>
          <p:cNvPr id="5" name="Содержимое 4" descr="150px-ZV0053764.jpg"/>
          <p:cNvPicPr>
            <a:picLocks noGrp="1" noChangeAspect="1"/>
          </p:cNvPicPr>
          <p:nvPr>
            <p:ph sz="half" idx="1"/>
          </p:nvPr>
        </p:nvPicPr>
        <p:blipFill>
          <a:blip r:embed="rId2"/>
          <a:stretch>
            <a:fillRect/>
          </a:stretch>
        </p:blipFill>
        <p:spPr>
          <a:xfrm>
            <a:off x="285720" y="2928934"/>
            <a:ext cx="2571768" cy="2571768"/>
          </a:xfrm>
        </p:spPr>
      </p:pic>
      <p:pic>
        <p:nvPicPr>
          <p:cNvPr id="8" name="Содержимое 7" descr="300px-Герой_Советского_Союза.jpg"/>
          <p:cNvPicPr>
            <a:picLocks noGrp="1" noChangeAspect="1"/>
          </p:cNvPicPr>
          <p:nvPr>
            <p:ph sz="half" idx="2"/>
          </p:nvPr>
        </p:nvPicPr>
        <p:blipFill>
          <a:blip r:embed="rId3"/>
          <a:stretch>
            <a:fillRect/>
          </a:stretch>
        </p:blipFill>
        <p:spPr>
          <a:xfrm>
            <a:off x="3214678" y="2928934"/>
            <a:ext cx="3357586" cy="2562957"/>
          </a:xfrm>
        </p:spPr>
      </p:pic>
      <p:pic>
        <p:nvPicPr>
          <p:cNvPr id="66562" name="Picture 2" descr="Order of Lenin type4.jpg"/>
          <p:cNvPicPr>
            <a:picLocks noChangeAspect="1" noChangeArrowheads="1"/>
          </p:cNvPicPr>
          <p:nvPr/>
        </p:nvPicPr>
        <p:blipFill>
          <a:blip r:embed="rId4"/>
          <a:srcRect/>
          <a:stretch>
            <a:fillRect/>
          </a:stretch>
        </p:blipFill>
        <p:spPr bwMode="auto">
          <a:xfrm>
            <a:off x="6786578" y="2357430"/>
            <a:ext cx="2009193" cy="364333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401080" cy="1347046"/>
          </a:xfrm>
        </p:spPr>
        <p:txBody>
          <a:bodyPr>
            <a:normAutofit fontScale="90000"/>
          </a:bodyPr>
          <a:lstStyle/>
          <a:p>
            <a:pPr algn="ctr"/>
            <a:r>
              <a:rPr lang="ru-RU" b="1" dirty="0" smtClean="0"/>
              <a:t>Шамсутдинов Гали </a:t>
            </a:r>
            <a:r>
              <a:rPr lang="ru-RU" b="1" dirty="0" err="1" smtClean="0"/>
              <a:t>Нуруллович</a:t>
            </a:r>
            <a:r>
              <a:rPr lang="ru-RU" b="1" dirty="0" smtClean="0"/>
              <a:t/>
            </a:r>
            <a:br>
              <a:rPr lang="ru-RU" b="1" dirty="0" smtClean="0"/>
            </a:br>
            <a:endParaRPr lang="ru-RU" dirty="0"/>
          </a:p>
        </p:txBody>
      </p:sp>
      <p:pic>
        <p:nvPicPr>
          <p:cNvPr id="5" name="Содержимое 4" descr="234.JPG"/>
          <p:cNvPicPr>
            <a:picLocks noGrp="1" noChangeAspect="1"/>
          </p:cNvPicPr>
          <p:nvPr>
            <p:ph sz="half" idx="1"/>
          </p:nvPr>
        </p:nvPicPr>
        <p:blipFill>
          <a:blip r:embed="rId2"/>
          <a:stretch>
            <a:fillRect/>
          </a:stretch>
        </p:blipFill>
        <p:spPr>
          <a:xfrm>
            <a:off x="714348" y="1571612"/>
            <a:ext cx="3011907" cy="4572032"/>
          </a:xfrm>
        </p:spPr>
      </p:pic>
      <p:sp>
        <p:nvSpPr>
          <p:cNvPr id="4" name="Содержимое 3"/>
          <p:cNvSpPr>
            <a:spLocks noGrp="1"/>
          </p:cNvSpPr>
          <p:nvPr>
            <p:ph sz="half" idx="2"/>
          </p:nvPr>
        </p:nvSpPr>
        <p:spPr>
          <a:xfrm>
            <a:off x="4648200" y="1643051"/>
            <a:ext cx="4038600" cy="4572032"/>
          </a:xfrm>
        </p:spPr>
        <p:txBody>
          <a:bodyPr>
            <a:normAutofit/>
          </a:bodyPr>
          <a:lstStyle/>
          <a:p>
            <a:r>
              <a:rPr lang="ru-RU" sz="1400" dirty="0" smtClean="0">
                <a:latin typeface="Times New Roman" pitchFamily="18" charset="0"/>
                <a:cs typeface="Times New Roman" pitchFamily="18" charset="0"/>
              </a:rPr>
              <a:t> </a:t>
            </a:r>
            <a:r>
              <a:rPr lang="ru-RU" sz="1400" b="1" u="sng" dirty="0" smtClean="0">
                <a:latin typeface="Times New Roman" pitchFamily="18" charset="0"/>
                <a:cs typeface="Times New Roman" pitchFamily="18" charset="0"/>
              </a:rPr>
              <a:t>Шамсутдинов Гали </a:t>
            </a:r>
            <a:r>
              <a:rPr lang="ru-RU" sz="1400" b="1" u="sng" dirty="0" err="1" smtClean="0">
                <a:latin typeface="Times New Roman" pitchFamily="18" charset="0"/>
                <a:cs typeface="Times New Roman" pitchFamily="18" charset="0"/>
              </a:rPr>
              <a:t>Нуруллович</a:t>
            </a:r>
            <a:r>
              <a:rPr lang="ru-RU" sz="1400" b="1" u="sng" dirty="0" smtClean="0">
                <a:latin typeface="Times New Roman" pitchFamily="18" charset="0"/>
                <a:cs typeface="Times New Roman" pitchFamily="18" charset="0"/>
              </a:rPr>
              <a:t> </a:t>
            </a:r>
            <a:r>
              <a:rPr lang="ru-RU" sz="1400" dirty="0" smtClean="0">
                <a:latin typeface="Times New Roman" pitchFamily="18" charset="0"/>
                <a:cs typeface="Times New Roman" pitchFamily="18" charset="0"/>
              </a:rPr>
              <a:t>родился в 1915 году в селе </a:t>
            </a:r>
            <a:r>
              <a:rPr lang="ru-RU" sz="1400" dirty="0" err="1" smtClean="0">
                <a:latin typeface="Times New Roman" pitchFamily="18" charset="0"/>
                <a:cs typeface="Times New Roman" pitchFamily="18" charset="0"/>
              </a:rPr>
              <a:t>Кутлушкино</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Чистопольского</a:t>
            </a:r>
            <a:r>
              <a:rPr lang="ru-RU" sz="1400" dirty="0" smtClean="0">
                <a:latin typeface="Times New Roman" pitchFamily="18" charset="0"/>
                <a:cs typeface="Times New Roman" pitchFamily="18" charset="0"/>
              </a:rPr>
              <a:t> района ТАССР. Окончив </a:t>
            </a:r>
            <a:r>
              <a:rPr lang="ru-RU" sz="1400" dirty="0" err="1" smtClean="0">
                <a:latin typeface="Times New Roman" pitchFamily="18" charset="0"/>
                <a:cs typeface="Times New Roman" pitchFamily="18" charset="0"/>
              </a:rPr>
              <a:t>Чистопольский</a:t>
            </a:r>
            <a:r>
              <a:rPr lang="ru-RU" sz="1400" dirty="0" smtClean="0">
                <a:latin typeface="Times New Roman" pitchFamily="18" charset="0"/>
                <a:cs typeface="Times New Roman" pitchFamily="18" charset="0"/>
              </a:rPr>
              <a:t> педагогический техникум Гали </a:t>
            </a:r>
            <a:r>
              <a:rPr lang="ru-RU" sz="1400" dirty="0" err="1" smtClean="0">
                <a:latin typeface="Times New Roman" pitchFamily="18" charset="0"/>
                <a:cs typeface="Times New Roman" pitchFamily="18" charset="0"/>
              </a:rPr>
              <a:t>Нуруллович</a:t>
            </a:r>
            <a:r>
              <a:rPr lang="ru-RU" sz="1400" dirty="0" smtClean="0">
                <a:latin typeface="Times New Roman" pitchFamily="18" charset="0"/>
                <a:cs typeface="Times New Roman" pitchFamily="18" charset="0"/>
              </a:rPr>
              <a:t>, работал учителем. В 1939 году он был призван в ряды Красной Армии. Великую Отечественную войну встретил уже опытным солдатом. Будучи офицером-танкистом, лейтенант Шамсутдинов бил фашистские танки на Курской дуге и на Украине. Принимал участие в боях по освобождению Белоруссии в 1944 году. Известный поэт, военный корреспондент армейской газеты А. Безыменский посвятил герою своё стихотворение, которое назвал «Шамсутдинову Слава». 23 сентября 1944 года офицеру было посмертно присвоено звание Героя Советского Союза. Его именем названа средняя школа села </a:t>
            </a:r>
            <a:r>
              <a:rPr lang="ru-RU" sz="1400" dirty="0" err="1" smtClean="0">
                <a:latin typeface="Times New Roman" pitchFamily="18" charset="0"/>
                <a:cs typeface="Times New Roman" pitchFamily="18" charset="0"/>
              </a:rPr>
              <a:t>Кутлушкино</a:t>
            </a:r>
            <a:r>
              <a:rPr lang="ru-RU" sz="1400" dirty="0" smtClean="0">
                <a:latin typeface="Times New Roman" pitchFamily="18" charset="0"/>
                <a:cs typeface="Times New Roman" pitchFamily="18" charset="0"/>
              </a:rPr>
              <a:t>, а в городе Чистополе одна из улиц.</a:t>
            </a:r>
            <a:endParaRPr lang="ru-RU" sz="14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Награды Гали </a:t>
            </a:r>
            <a:r>
              <a:rPr lang="ru-RU" dirty="0" err="1" smtClean="0"/>
              <a:t>Нурулловича</a:t>
            </a:r>
            <a:endParaRPr lang="ru-RU" dirty="0"/>
          </a:p>
        </p:txBody>
      </p:sp>
      <p:pic>
        <p:nvPicPr>
          <p:cNvPr id="5" name="Содержимое 4" descr="150px-ZV0053764.jpg"/>
          <p:cNvPicPr>
            <a:picLocks noGrp="1" noChangeAspect="1"/>
          </p:cNvPicPr>
          <p:nvPr>
            <p:ph sz="half" idx="1"/>
          </p:nvPr>
        </p:nvPicPr>
        <p:blipFill>
          <a:blip r:embed="rId2"/>
          <a:stretch>
            <a:fillRect/>
          </a:stretch>
        </p:blipFill>
        <p:spPr>
          <a:xfrm>
            <a:off x="928662" y="2500306"/>
            <a:ext cx="3214710" cy="3214710"/>
          </a:xfrm>
        </p:spPr>
      </p:pic>
      <p:pic>
        <p:nvPicPr>
          <p:cNvPr id="72706" name="Picture 2" descr="File:Hero of the Soviet Union medal.png"/>
          <p:cNvPicPr>
            <a:picLocks noChangeAspect="1" noChangeArrowheads="1"/>
          </p:cNvPicPr>
          <p:nvPr/>
        </p:nvPicPr>
        <p:blipFill>
          <a:blip r:embed="rId3"/>
          <a:srcRect/>
          <a:stretch>
            <a:fillRect/>
          </a:stretch>
        </p:blipFill>
        <p:spPr bwMode="auto">
          <a:xfrm>
            <a:off x="5643570" y="2428868"/>
            <a:ext cx="1722327" cy="337238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500042"/>
            <a:ext cx="8329642" cy="1214446"/>
          </a:xfrm>
        </p:spPr>
        <p:txBody>
          <a:bodyPr>
            <a:normAutofit fontScale="90000"/>
          </a:bodyPr>
          <a:lstStyle/>
          <a:p>
            <a:pPr algn="ctr"/>
            <a:r>
              <a:rPr lang="tt-RU" dirty="0" smtClean="0"/>
              <a:t>Закир Солтанов</a:t>
            </a:r>
            <a:br>
              <a:rPr lang="tt-RU" dirty="0" smtClean="0"/>
            </a:br>
            <a:endParaRPr lang="ru-RU" dirty="0"/>
          </a:p>
        </p:txBody>
      </p:sp>
      <p:pic>
        <p:nvPicPr>
          <p:cNvPr id="5" name="Содержимое 4" descr="180px-Zakir_Sultanov.jpg"/>
          <p:cNvPicPr>
            <a:picLocks noGrp="1" noChangeAspect="1"/>
          </p:cNvPicPr>
          <p:nvPr>
            <p:ph sz="half" idx="1"/>
          </p:nvPr>
        </p:nvPicPr>
        <p:blipFill>
          <a:blip r:embed="rId2"/>
          <a:stretch>
            <a:fillRect/>
          </a:stretch>
        </p:blipFill>
        <p:spPr>
          <a:xfrm>
            <a:off x="642910" y="1500174"/>
            <a:ext cx="2762278" cy="4296877"/>
          </a:xfrm>
        </p:spPr>
      </p:pic>
      <p:sp>
        <p:nvSpPr>
          <p:cNvPr id="4" name="Содержимое 3"/>
          <p:cNvSpPr>
            <a:spLocks noGrp="1"/>
          </p:cNvSpPr>
          <p:nvPr>
            <p:ph sz="half" idx="2"/>
          </p:nvPr>
        </p:nvSpPr>
        <p:spPr>
          <a:xfrm>
            <a:off x="4648200" y="1428736"/>
            <a:ext cx="4038600" cy="4926189"/>
          </a:xfrm>
        </p:spPr>
        <p:txBody>
          <a:bodyPr>
            <a:normAutofit/>
          </a:bodyPr>
          <a:lstStyle/>
          <a:p>
            <a:r>
              <a:rPr lang="ru-RU" sz="1400" dirty="0" err="1" smtClean="0">
                <a:latin typeface="Times New Roman" pitchFamily="18" charset="0"/>
                <a:cs typeface="Times New Roman" pitchFamily="18" charset="0"/>
              </a:rPr>
              <a:t>Солтанов</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Закир</a:t>
            </a:r>
            <a:r>
              <a:rPr lang="ru-RU" sz="1400" dirty="0" smtClean="0">
                <a:latin typeface="Times New Roman" pitchFamily="18" charset="0"/>
                <a:cs typeface="Times New Roman" pitchFamily="18" charset="0"/>
              </a:rPr>
              <a:t> родился 29 июля 1923 года в Удмурдской республике </a:t>
            </a:r>
            <a:r>
              <a:rPr lang="ru-RU" sz="1400" dirty="0" err="1" smtClean="0">
                <a:latin typeface="Times New Roman" pitchFamily="18" charset="0"/>
                <a:cs typeface="Times New Roman" pitchFamily="18" charset="0"/>
              </a:rPr>
              <a:t>Малопургинского</a:t>
            </a:r>
            <a:r>
              <a:rPr lang="ru-RU" sz="1400" dirty="0" smtClean="0">
                <a:latin typeface="Times New Roman" pitchFamily="18" charset="0"/>
                <a:cs typeface="Times New Roman" pitchFamily="18" charset="0"/>
              </a:rPr>
              <a:t> района в селе </a:t>
            </a:r>
            <a:r>
              <a:rPr lang="ru-RU" sz="1400" dirty="0" err="1" smtClean="0">
                <a:latin typeface="Times New Roman" pitchFamily="18" charset="0"/>
                <a:cs typeface="Times New Roman" pitchFamily="18" charset="0"/>
              </a:rPr>
              <a:t>Габделман</a:t>
            </a:r>
            <a:r>
              <a:rPr lang="ru-RU" sz="1400" dirty="0" smtClean="0">
                <a:latin typeface="Times New Roman" pitchFamily="18" charset="0"/>
                <a:cs typeface="Times New Roman" pitchFamily="18" charset="0"/>
              </a:rPr>
              <a:t>.</a:t>
            </a:r>
          </a:p>
          <a:p>
            <a:r>
              <a:rPr lang="ru-RU" sz="1400" dirty="0" smtClean="0">
                <a:latin typeface="Times New Roman" pitchFamily="18" charset="0"/>
                <a:cs typeface="Times New Roman" pitchFamily="18" charset="0"/>
              </a:rPr>
              <a:t>В 1938-1940 годах работает слесарем в </a:t>
            </a:r>
            <a:r>
              <a:rPr lang="ru-RU" sz="1400" dirty="0" err="1" smtClean="0">
                <a:latin typeface="Times New Roman" pitchFamily="18" charset="0"/>
                <a:cs typeface="Times New Roman" pitchFamily="18" charset="0"/>
              </a:rPr>
              <a:t>Агрызском</a:t>
            </a:r>
            <a:r>
              <a:rPr lang="ru-RU" sz="1400" dirty="0" smtClean="0">
                <a:latin typeface="Times New Roman" pitchFamily="18" charset="0"/>
                <a:cs typeface="Times New Roman" pitchFamily="18" charset="0"/>
              </a:rPr>
              <a:t> паровозном депо, а потом в Ижевском заводе №74.</a:t>
            </a:r>
          </a:p>
          <a:p>
            <a:r>
              <a:rPr lang="ru-RU" sz="1400" dirty="0" smtClean="0">
                <a:latin typeface="Times New Roman" pitchFamily="18" charset="0"/>
                <a:cs typeface="Times New Roman" pitchFamily="18" charset="0"/>
              </a:rPr>
              <a:t>24 марта 1945 года </a:t>
            </a:r>
            <a:r>
              <a:rPr lang="ru-RU" sz="1400" dirty="0" err="1" smtClean="0">
                <a:latin typeface="Times New Roman" pitchFamily="18" charset="0"/>
                <a:cs typeface="Times New Roman" pitchFamily="18" charset="0"/>
              </a:rPr>
              <a:t>присваено</a:t>
            </a:r>
            <a:r>
              <a:rPr lang="ru-RU" sz="1400" dirty="0" smtClean="0">
                <a:latin typeface="Times New Roman" pitchFamily="18" charset="0"/>
                <a:cs typeface="Times New Roman" pitchFamily="18" charset="0"/>
              </a:rPr>
              <a:t> звание Героя Советского Союза.</a:t>
            </a:r>
          </a:p>
          <a:p>
            <a:r>
              <a:rPr lang="ru-RU" sz="1400" dirty="0" smtClean="0">
                <a:latin typeface="Times New Roman" pitchFamily="18" charset="0"/>
                <a:cs typeface="Times New Roman" pitchFamily="18" charset="0"/>
              </a:rPr>
              <a:t>6 апреля 1983 года </a:t>
            </a:r>
            <a:r>
              <a:rPr lang="ru-RU" sz="1400" dirty="0" err="1" smtClean="0">
                <a:latin typeface="Times New Roman" pitchFamily="18" charset="0"/>
                <a:cs typeface="Times New Roman" pitchFamily="18" charset="0"/>
              </a:rPr>
              <a:t>Солтанов</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Закир</a:t>
            </a:r>
            <a:r>
              <a:rPr lang="ru-RU" sz="1400" dirty="0" smtClean="0">
                <a:latin typeface="Times New Roman" pitchFamily="18" charset="0"/>
                <a:cs typeface="Times New Roman" pitchFamily="18" charset="0"/>
              </a:rPr>
              <a:t> умер.</a:t>
            </a:r>
            <a:endParaRPr lang="ru-RU" sz="14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214446"/>
          </a:xfrm>
        </p:spPr>
        <p:txBody>
          <a:bodyPr/>
          <a:lstStyle/>
          <a:p>
            <a:pPr algn="ctr"/>
            <a:r>
              <a:rPr lang="ru-RU" dirty="0" smtClean="0"/>
              <a:t>Награды </a:t>
            </a:r>
            <a:r>
              <a:rPr lang="ru-RU" dirty="0" err="1" smtClean="0"/>
              <a:t>Солтанова</a:t>
            </a:r>
            <a:r>
              <a:rPr lang="ru-RU" dirty="0" smtClean="0"/>
              <a:t> </a:t>
            </a:r>
            <a:r>
              <a:rPr lang="ru-RU" dirty="0" err="1" smtClean="0"/>
              <a:t>Закира</a:t>
            </a:r>
            <a:endParaRPr lang="ru-RU" dirty="0"/>
          </a:p>
        </p:txBody>
      </p:sp>
      <p:pic>
        <p:nvPicPr>
          <p:cNvPr id="5" name="Содержимое 4" descr="150px-Order_of_Lenin_type4.jpg"/>
          <p:cNvPicPr>
            <a:picLocks noGrp="1" noChangeAspect="1"/>
          </p:cNvPicPr>
          <p:nvPr>
            <p:ph sz="half" idx="1"/>
          </p:nvPr>
        </p:nvPicPr>
        <p:blipFill>
          <a:blip r:embed="rId2"/>
          <a:stretch>
            <a:fillRect/>
          </a:stretch>
        </p:blipFill>
        <p:spPr>
          <a:xfrm>
            <a:off x="1285852" y="2214554"/>
            <a:ext cx="2286016" cy="3796635"/>
          </a:xfrm>
        </p:spPr>
      </p:pic>
      <p:pic>
        <p:nvPicPr>
          <p:cNvPr id="70658" name="Picture 2" descr="File:Hero of the Soviet Union medal.png"/>
          <p:cNvPicPr>
            <a:picLocks noChangeAspect="1" noChangeArrowheads="1"/>
          </p:cNvPicPr>
          <p:nvPr/>
        </p:nvPicPr>
        <p:blipFill>
          <a:blip r:embed="rId3"/>
          <a:srcRect/>
          <a:stretch>
            <a:fillRect/>
          </a:stretch>
        </p:blipFill>
        <p:spPr bwMode="auto">
          <a:xfrm>
            <a:off x="5143504" y="2285992"/>
            <a:ext cx="1928826" cy="3776722"/>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170</TotalTime>
  <Words>93</Words>
  <Application>Microsoft Office PowerPoint</Application>
  <PresentationFormat>Экран (4:3)</PresentationFormat>
  <Paragraphs>33</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Поток</vt:lpstr>
      <vt:lpstr>Презентация PowerPoint</vt:lpstr>
      <vt:lpstr>Абдрахманов Асаф Кутдусович </vt:lpstr>
      <vt:lpstr>Награды Асафа Кутдусовича</vt:lpstr>
      <vt:lpstr>Шабалин Борис Сергеевич</vt:lpstr>
      <vt:lpstr>Награды Бориса Сергеевича</vt:lpstr>
      <vt:lpstr>Шамсутдинов Гали Нуруллович </vt:lpstr>
      <vt:lpstr>Награды Гали Нурулловича</vt:lpstr>
      <vt:lpstr>Закир Солтанов </vt:lpstr>
      <vt:lpstr>Награды Солтанова Закира</vt:lpstr>
      <vt:lpstr>Гайнуллин Рифкат Хайруллович </vt:lpstr>
      <vt:lpstr>Награды Рифката Хайрулловича</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Гульназ</dc:creator>
  <cp:lastModifiedBy>Альфия</cp:lastModifiedBy>
  <cp:revision>18</cp:revision>
  <dcterms:created xsi:type="dcterms:W3CDTF">2013-12-08T16:41:41Z</dcterms:created>
  <dcterms:modified xsi:type="dcterms:W3CDTF">2019-04-05T13:52:24Z</dcterms:modified>
</cp:coreProperties>
</file>